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77" r:id="rId5"/>
    <p:sldId id="279" r:id="rId6"/>
    <p:sldId id="259" r:id="rId7"/>
    <p:sldId id="260" r:id="rId8"/>
    <p:sldId id="261" r:id="rId9"/>
    <p:sldId id="280" r:id="rId10"/>
    <p:sldId id="281" r:id="rId11"/>
    <p:sldId id="282" r:id="rId12"/>
    <p:sldId id="283" r:id="rId13"/>
    <p:sldId id="28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74" r:id="rId24"/>
    <p:sldId id="275" r:id="rId25"/>
    <p:sldId id="276" r:id="rId26"/>
    <p:sldId id="288" r:id="rId27"/>
    <p:sldId id="289" r:id="rId28"/>
    <p:sldId id="287" r:id="rId29"/>
    <p:sldId id="286" r:id="rId30"/>
    <p:sldId id="285" r:id="rId31"/>
    <p:sldId id="291" r:id="rId32"/>
    <p:sldId id="29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BC54-F32D-4F99-9A06-41F30A907F09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321-5262-4167-A46F-159ADE0964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7376-1293-4872-9CA8-BDACBAFB4418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45026-0BA1-4F1F-8BC3-AFE0469131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各位老师早上好，首先感谢庄老师的介绍，今天由我来给各位老师讲解试剂耗材询购平台的使用方法。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我将从以下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个方面进行介绍，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、首先是学校师生应该如何注册平台账号；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、平台如何划分角色权限；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、首次登录应如何完成账号信息的初始化；</a:t>
            </a:r>
            <a:r>
              <a:rPr lang="en-US" altLang="zh-CN" dirty="0" smtClean="0"/>
              <a:t>4</a:t>
            </a:r>
            <a:r>
              <a:rPr lang="zh-CN" altLang="en-US" dirty="0" smtClean="0"/>
              <a:t>、平台的采购流程；</a:t>
            </a:r>
            <a:r>
              <a:rPr lang="en-US" altLang="zh-CN" dirty="0" smtClean="0"/>
              <a:t>5</a:t>
            </a:r>
            <a:r>
              <a:rPr lang="zh-CN" altLang="en-US" dirty="0" smtClean="0"/>
              <a:t>、平台的结账流程；</a:t>
            </a:r>
            <a:r>
              <a:rPr lang="en-US" altLang="zh-CN" dirty="0" smtClean="0"/>
              <a:t>6</a:t>
            </a:r>
            <a:r>
              <a:rPr lang="zh-CN" altLang="en-US" dirty="0" smtClean="0"/>
              <a:t>、平台其他功能介绍。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首先是账号注册，平台采用统一身份认证的方式登录，登录之后再按提示进行注册。账号注册分两种，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PI</a:t>
            </a:r>
            <a:r>
              <a:rPr lang="zh-CN" altLang="en-US" dirty="0" smtClean="0"/>
              <a:t>注册，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、成员注册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平台对接财务系统，直接读取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项目经费信息。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可以设置每张经费卡是否“可用”，同时还可以给每张卡进行授权。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可以多个课题组角色间切换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1637-0CAF-45CA-9C1C-6011061383C6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98F-82FB-45F4-8C5A-9E7998196B4C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FC9-3DE3-4DA7-8EA5-6946CBFFBF4E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01F-ADF5-4A26-8276-516AE525A81E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8FB4-EFAA-411C-9DCF-4D1DAA161096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FAE3-2E30-42E9-9AEC-B3D8C51E7ED6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6B59-4E4E-4386-93C8-6D275D560F5F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126F-22A3-46ED-9429-4EE70ECBAD14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AF9-9CD9-40BB-81EC-797EB10AAE67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617-BA29-40A5-851C-5251103B4F8E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53ED-A693-4BCF-9801-0549447BF809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798F-51BA-49C2-BDD4-FF56C7CB948E}" type="datetime1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atin typeface="+mj-ea"/>
              </a:rPr>
              <a:t>厦门大学</a:t>
            </a:r>
            <a:r>
              <a:rPr lang="en-US" altLang="zh-CN" sz="4800" b="1" dirty="0" smtClean="0">
                <a:latin typeface="+mj-ea"/>
              </a:rPr>
              <a:t/>
            </a:r>
            <a:br>
              <a:rPr lang="en-US" altLang="zh-CN" sz="4800" b="1" dirty="0" smtClean="0">
                <a:latin typeface="+mj-ea"/>
              </a:rPr>
            </a:br>
            <a:r>
              <a:rPr lang="zh-CN" altLang="en-US" sz="4800" b="1" dirty="0" smtClean="0">
                <a:latin typeface="+mj-ea"/>
              </a:rPr>
              <a:t>试剂耗材询购平台</a:t>
            </a:r>
            <a:endParaRPr lang="zh-CN" altLang="en-US" sz="4800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10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申请加入课题组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72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老师可以通过此功能加入其他课题组，待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审批通过后即可成为课题组成员，可切换不同课题组角色进行采购。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9229285" cy="385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11</a:t>
            </a:fld>
            <a:endParaRPr lang="zh-CN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71678"/>
            <a:ext cx="9144000" cy="35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57232"/>
            <a:ext cx="914400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通过此功能来管理本课题组成员帐号和审批新成员。</a:t>
            </a:r>
            <a:endParaRPr lang="zh-CN" alt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成员管理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12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个人信息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99310" cy="36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13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3.5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收货地址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新增收货地址和设置默认收货地址。 </a:t>
            </a:r>
            <a:endParaRPr lang="zh-CN" alt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34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四、采购管理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4282" y="1391181"/>
            <a:ext cx="8456643" cy="4538149"/>
            <a:chOff x="473075" y="1256078"/>
            <a:chExt cx="8197850" cy="4370581"/>
          </a:xfrm>
        </p:grpSpPr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2122" y="2252492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842" y="2252492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4634" y="2272743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81150" y="2189083"/>
              <a:ext cx="940969" cy="94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7">
              <a:extLst/>
            </p:cNvPr>
            <p:cNvSpPr/>
            <p:nvPr/>
          </p:nvSpPr>
          <p:spPr bwMode="auto">
            <a:xfrm>
              <a:off x="473075" y="3109102"/>
              <a:ext cx="1263650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搜索产品</a:t>
              </a:r>
            </a:p>
          </p:txBody>
        </p:sp>
        <p:cxnSp>
          <p:nvCxnSpPr>
            <p:cNvPr id="11" name="直线箭头连接符 8">
              <a:extLst/>
            </p:cNvPr>
            <p:cNvCxnSpPr>
              <a:stCxn id="7" idx="3"/>
              <a:endCxn id="6" idx="1"/>
            </p:cNvCxnSpPr>
            <p:nvPr/>
          </p:nvCxnSpPr>
          <p:spPr bwMode="auto">
            <a:xfrm>
              <a:off x="1511487" y="2658845"/>
              <a:ext cx="1260635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9">
              <a:extLst/>
            </p:cNvPr>
            <p:cNvSpPr/>
            <p:nvPr/>
          </p:nvSpPr>
          <p:spPr bwMode="auto">
            <a:xfrm>
              <a:off x="2639032" y="3124868"/>
              <a:ext cx="954087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购物车</a:t>
              </a:r>
            </a:p>
          </p:txBody>
        </p:sp>
        <p:sp>
          <p:nvSpPr>
            <p:cNvPr id="13" name="矩形 10"/>
            <p:cNvSpPr>
              <a:spLocks noChangeArrowheads="1"/>
            </p:cNvSpPr>
            <p:nvPr/>
          </p:nvSpPr>
          <p:spPr bwMode="auto">
            <a:xfrm>
              <a:off x="1378733" y="1256078"/>
              <a:ext cx="1379653" cy="127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kumimoji="1" lang="en-US" altLang="zh-CN" sz="2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kumimoji="1"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、商品</a:t>
              </a:r>
              <a:r>
                <a:rPr kumimoji="1"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名</a:t>
              </a:r>
              <a:endParaRPr kumimoji="1"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、品牌</a:t>
              </a:r>
              <a:endParaRPr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、货号</a:t>
              </a:r>
              <a:endParaRPr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   ……</a:t>
              </a:r>
              <a:endPara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4" name="直线箭头连接符 11">
              <a:extLst/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3584767" y="2658845"/>
              <a:ext cx="1499867" cy="2025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2">
              <a:extLst/>
            </p:cNvPr>
            <p:cNvSpPr/>
            <p:nvPr/>
          </p:nvSpPr>
          <p:spPr bwMode="auto">
            <a:xfrm>
              <a:off x="4420429" y="3109102"/>
              <a:ext cx="2180499" cy="38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提交订单选卡支付</a:t>
              </a:r>
            </a:p>
          </p:txBody>
        </p:sp>
        <p:cxnSp>
          <p:nvCxnSpPr>
            <p:cNvPr id="16" name="直线箭头连接符 13">
              <a:extLst/>
            </p:cNvPr>
            <p:cNvCxnSpPr>
              <a:stCxn id="8" idx="3"/>
              <a:endCxn id="9" idx="1"/>
            </p:cNvCxnSpPr>
            <p:nvPr/>
          </p:nvCxnSpPr>
          <p:spPr bwMode="auto">
            <a:xfrm flipV="1">
              <a:off x="5897279" y="2659603"/>
              <a:ext cx="1683871" cy="1949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4">
              <a:extLst/>
            </p:cNvPr>
            <p:cNvSpPr/>
            <p:nvPr/>
          </p:nvSpPr>
          <p:spPr bwMode="auto">
            <a:xfrm>
              <a:off x="7308850" y="3109102"/>
              <a:ext cx="1362075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确认订单</a:t>
              </a:r>
            </a:p>
          </p:txBody>
        </p:sp>
        <p:cxnSp>
          <p:nvCxnSpPr>
            <p:cNvPr id="18" name="直线箭头连接符 19">
              <a:extLst/>
            </p:cNvPr>
            <p:cNvCxnSpPr/>
            <p:nvPr/>
          </p:nvCxnSpPr>
          <p:spPr bwMode="auto">
            <a:xfrm>
              <a:off x="7964488" y="3629802"/>
              <a:ext cx="0" cy="86677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191" y="4348933"/>
              <a:ext cx="871650" cy="87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直线箭头连接符 21">
              <a:extLst/>
            </p:cNvPr>
            <p:cNvCxnSpPr>
              <a:stCxn id="25" idx="1"/>
              <a:endCxn id="19" idx="3"/>
            </p:cNvCxnSpPr>
            <p:nvPr/>
          </p:nvCxnSpPr>
          <p:spPr bwMode="auto">
            <a:xfrm rot="10800000" flipV="1">
              <a:off x="5157842" y="4782547"/>
              <a:ext cx="2277913" cy="224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2">
              <a:extLst/>
            </p:cNvPr>
            <p:cNvSpPr/>
            <p:nvPr/>
          </p:nvSpPr>
          <p:spPr bwMode="auto">
            <a:xfrm>
              <a:off x="4132651" y="5226609"/>
              <a:ext cx="1209675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收货验货</a:t>
              </a:r>
            </a:p>
          </p:txBody>
        </p:sp>
        <p:sp>
          <p:nvSpPr>
            <p:cNvPr id="22" name="矩形 23">
              <a:extLst/>
            </p:cNvPr>
            <p:cNvSpPr/>
            <p:nvPr/>
          </p:nvSpPr>
          <p:spPr bwMode="auto">
            <a:xfrm>
              <a:off x="1789876" y="5226609"/>
              <a:ext cx="722312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结算</a:t>
              </a:r>
            </a:p>
          </p:txBody>
        </p:sp>
        <p:cxnSp>
          <p:nvCxnSpPr>
            <p:cNvPr id="23" name="直线箭头连接符 24">
              <a:extLst/>
            </p:cNvPr>
            <p:cNvCxnSpPr>
              <a:stCxn id="19" idx="1"/>
              <a:endCxn id="26" idx="3"/>
            </p:cNvCxnSpPr>
            <p:nvPr/>
          </p:nvCxnSpPr>
          <p:spPr bwMode="auto">
            <a:xfrm rot="10800000" flipV="1">
              <a:off x="2630077" y="4784790"/>
              <a:ext cx="1656115" cy="1352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6">
              <a:extLst/>
            </p:cNvPr>
            <p:cNvSpPr/>
            <p:nvPr/>
          </p:nvSpPr>
          <p:spPr bwMode="auto">
            <a:xfrm>
              <a:off x="7312025" y="5226609"/>
              <a:ext cx="1358900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物流送货</a:t>
              </a:r>
            </a:p>
          </p:txBody>
        </p:sp>
        <p:pic>
          <p:nvPicPr>
            <p:cNvPr id="25" name="图片 2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5754" y="4253259"/>
              <a:ext cx="1058499" cy="105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33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04148" y="4335315"/>
              <a:ext cx="925928" cy="92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14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搜索产品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11556"/>
            <a:ext cx="9143999" cy="38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15</a:t>
            </a:fld>
            <a:endParaRPr lang="zh-C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平台支持中英文品名、品牌、货号、包装规格、供货商名称组合搜索，搜索结果还可以二次筛选。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提交订单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98274"/>
            <a:ext cx="9144000" cy="41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16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老师提交订单时可填写采购要求和修改单价和数量，修改单价前须与供货商询价，以免引起纠纷。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选卡支付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3039"/>
            <a:ext cx="9140941" cy="41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17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收货验货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52160"/>
            <a:ext cx="6180082" cy="306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18</a:t>
            </a:fld>
            <a:endParaRPr lang="zh-CN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8" y="2586044"/>
            <a:ext cx="2914658" cy="29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收货人先登录试剂平台的微信小程序，再扫描配送单二维码签收，并将电子签名上传到平台服务器。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五、结账管理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46"/>
          <p:cNvSpPr>
            <a:spLocks noChangeArrowheads="1"/>
          </p:cNvSpPr>
          <p:nvPr/>
        </p:nvSpPr>
        <p:spPr bwMode="auto">
          <a:xfrm>
            <a:off x="500034" y="1198891"/>
            <a:ext cx="7929617" cy="1015663"/>
          </a:xfrm>
          <a:prstGeom prst="rect">
            <a:avLst/>
          </a:prstGeom>
          <a:solidFill>
            <a:srgbClr val="3EB1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按实验室、按供应商，汇总订单，定期结算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对接财务系统，实时冻结课题卡经费，在线点击鼠标即完成结算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5006994"/>
            <a:ext cx="7929618" cy="1208088"/>
          </a:xfrm>
          <a:prstGeom prst="rect">
            <a:avLst/>
          </a:prstGeom>
          <a:solidFill>
            <a:srgbClr val="F9F7EA">
              <a:alpha val="50000"/>
            </a:srgbClr>
          </a:solidFill>
          <a:ln w="3175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3AACF9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方便老师，简化报账手续，降低系统推广难度</a:t>
            </a:r>
          </a:p>
        </p:txBody>
      </p:sp>
      <p:pic>
        <p:nvPicPr>
          <p:cNvPr id="5" name="image7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03700"/>
            <a:ext cx="9667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8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0997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575050"/>
            <a:ext cx="9858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671888"/>
            <a:ext cx="16557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551363" y="2786058"/>
            <a:ext cx="3854450" cy="1739900"/>
            <a:chOff x="4551363" y="2832108"/>
            <a:chExt cx="3854450" cy="1739900"/>
          </a:xfrm>
        </p:grpSpPr>
        <p:sp>
          <p:nvSpPr>
            <p:cNvPr id="9" name="文本框 55"/>
            <p:cNvSpPr txBox="1">
              <a:spLocks noChangeArrowheads="1"/>
            </p:cNvSpPr>
            <p:nvPr/>
          </p:nvSpPr>
          <p:spPr bwMode="auto">
            <a:xfrm>
              <a:off x="4760913" y="2928934"/>
              <a:ext cx="35401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8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与财务系统直接对接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551363" y="2832108"/>
              <a:ext cx="3854450" cy="1739900"/>
            </a:xfrm>
            <a:prstGeom prst="roundRect">
              <a:avLst/>
            </a:prstGeom>
            <a:noFill/>
            <a:ln w="28575" cmpd="sng">
              <a:solidFill>
                <a:srgbClr val="3AACF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7525" y="2786058"/>
            <a:ext cx="3916363" cy="1739900"/>
            <a:chOff x="517525" y="2843213"/>
            <a:chExt cx="3916363" cy="1739900"/>
          </a:xfrm>
        </p:grpSpPr>
        <p:sp>
          <p:nvSpPr>
            <p:cNvPr id="11" name="文本框 63"/>
            <p:cNvSpPr txBox="1">
              <a:spLocks noChangeArrowheads="1"/>
            </p:cNvSpPr>
            <p:nvPr/>
          </p:nvSpPr>
          <p:spPr bwMode="auto">
            <a:xfrm>
              <a:off x="663575" y="2978150"/>
              <a:ext cx="37703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8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定制结算单，专人结算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17525" y="2843213"/>
              <a:ext cx="3824288" cy="1739900"/>
            </a:xfrm>
            <a:prstGeom prst="roundRect">
              <a:avLst/>
            </a:prstGeom>
            <a:noFill/>
            <a:ln w="28575" cmpd="sng">
              <a:solidFill>
                <a:srgbClr val="3AACF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2309813" y="3925888"/>
            <a:ext cx="284162" cy="203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19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46"/>
          <p:cNvGrpSpPr/>
          <p:nvPr/>
        </p:nvGrpSpPr>
        <p:grpSpPr>
          <a:xfrm>
            <a:off x="408771" y="1692395"/>
            <a:ext cx="3234535" cy="3236803"/>
            <a:chOff x="1153385" y="1415262"/>
            <a:chExt cx="4217513" cy="4221183"/>
          </a:xfrm>
        </p:grpSpPr>
        <p:grpSp>
          <p:nvGrpSpPr>
            <p:cNvPr id="5" name="组 45"/>
            <p:cNvGrpSpPr/>
            <p:nvPr/>
          </p:nvGrpSpPr>
          <p:grpSpPr>
            <a:xfrm>
              <a:off x="1153385" y="1415262"/>
              <a:ext cx="4217513" cy="4221183"/>
              <a:chOff x="1559786" y="1681963"/>
              <a:chExt cx="3548808" cy="3551896"/>
            </a:xfrm>
          </p:grpSpPr>
          <p:sp>
            <p:nvSpPr>
              <p:cNvPr id="8" name="Oval 68"/>
              <p:cNvSpPr>
                <a:spLocks noChangeArrowheads="1"/>
              </p:cNvSpPr>
              <p:nvPr/>
            </p:nvSpPr>
            <p:spPr bwMode="auto">
              <a:xfrm>
                <a:off x="1603027" y="1725203"/>
                <a:ext cx="3459237" cy="3462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69"/>
              <p:cNvSpPr>
                <a:spLocks noEditPoints="1"/>
              </p:cNvSpPr>
              <p:nvPr/>
            </p:nvSpPr>
            <p:spPr bwMode="auto">
              <a:xfrm>
                <a:off x="1559786" y="1681963"/>
                <a:ext cx="3548808" cy="3551896"/>
              </a:xfrm>
              <a:custGeom>
                <a:avLst/>
                <a:gdLst>
                  <a:gd name="T0" fmla="*/ 243 w 485"/>
                  <a:gd name="T1" fmla="*/ 12 h 485"/>
                  <a:gd name="T2" fmla="*/ 473 w 485"/>
                  <a:gd name="T3" fmla="*/ 242 h 485"/>
                  <a:gd name="T4" fmla="*/ 243 w 485"/>
                  <a:gd name="T5" fmla="*/ 473 h 485"/>
                  <a:gd name="T6" fmla="*/ 13 w 485"/>
                  <a:gd name="T7" fmla="*/ 242 h 485"/>
                  <a:gd name="T8" fmla="*/ 243 w 485"/>
                  <a:gd name="T9" fmla="*/ 12 h 485"/>
                  <a:gd name="T10" fmla="*/ 243 w 485"/>
                  <a:gd name="T11" fmla="*/ 0 h 485"/>
                  <a:gd name="T12" fmla="*/ 148 w 485"/>
                  <a:gd name="T13" fmla="*/ 19 h 485"/>
                  <a:gd name="T14" fmla="*/ 71 w 485"/>
                  <a:gd name="T15" fmla="*/ 71 h 485"/>
                  <a:gd name="T16" fmla="*/ 19 w 485"/>
                  <a:gd name="T17" fmla="*/ 148 h 485"/>
                  <a:gd name="T18" fmla="*/ 0 w 485"/>
                  <a:gd name="T19" fmla="*/ 242 h 485"/>
                  <a:gd name="T20" fmla="*/ 19 w 485"/>
                  <a:gd name="T21" fmla="*/ 337 h 485"/>
                  <a:gd name="T22" fmla="*/ 71 w 485"/>
                  <a:gd name="T23" fmla="*/ 414 h 485"/>
                  <a:gd name="T24" fmla="*/ 148 w 485"/>
                  <a:gd name="T25" fmla="*/ 466 h 485"/>
                  <a:gd name="T26" fmla="*/ 243 w 485"/>
                  <a:gd name="T27" fmla="*/ 485 h 485"/>
                  <a:gd name="T28" fmla="*/ 337 w 485"/>
                  <a:gd name="T29" fmla="*/ 466 h 485"/>
                  <a:gd name="T30" fmla="*/ 414 w 485"/>
                  <a:gd name="T31" fmla="*/ 414 h 485"/>
                  <a:gd name="T32" fmla="*/ 466 w 485"/>
                  <a:gd name="T33" fmla="*/ 337 h 485"/>
                  <a:gd name="T34" fmla="*/ 485 w 485"/>
                  <a:gd name="T35" fmla="*/ 242 h 485"/>
                  <a:gd name="T36" fmla="*/ 466 w 485"/>
                  <a:gd name="T37" fmla="*/ 148 h 485"/>
                  <a:gd name="T38" fmla="*/ 414 w 485"/>
                  <a:gd name="T39" fmla="*/ 71 h 485"/>
                  <a:gd name="T40" fmla="*/ 337 w 485"/>
                  <a:gd name="T41" fmla="*/ 19 h 485"/>
                  <a:gd name="T42" fmla="*/ 243 w 485"/>
                  <a:gd name="T43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5" h="485">
                    <a:moveTo>
                      <a:pt x="243" y="12"/>
                    </a:moveTo>
                    <a:cubicBezTo>
                      <a:pt x="370" y="12"/>
                      <a:pt x="473" y="115"/>
                      <a:pt x="473" y="242"/>
                    </a:cubicBezTo>
                    <a:cubicBezTo>
                      <a:pt x="473" y="370"/>
                      <a:pt x="370" y="473"/>
                      <a:pt x="243" y="473"/>
                    </a:cubicBezTo>
                    <a:cubicBezTo>
                      <a:pt x="116" y="473"/>
                      <a:pt x="13" y="370"/>
                      <a:pt x="13" y="242"/>
                    </a:cubicBezTo>
                    <a:cubicBezTo>
                      <a:pt x="13" y="115"/>
                      <a:pt x="116" y="12"/>
                      <a:pt x="243" y="12"/>
                    </a:cubicBezTo>
                    <a:moveTo>
                      <a:pt x="243" y="0"/>
                    </a:moveTo>
                    <a:cubicBezTo>
                      <a:pt x="210" y="0"/>
                      <a:pt x="178" y="6"/>
                      <a:pt x="148" y="19"/>
                    </a:cubicBezTo>
                    <a:cubicBezTo>
                      <a:pt x="120" y="31"/>
                      <a:pt x="94" y="49"/>
                      <a:pt x="71" y="71"/>
                    </a:cubicBezTo>
                    <a:cubicBezTo>
                      <a:pt x="49" y="93"/>
                      <a:pt x="32" y="119"/>
                      <a:pt x="19" y="148"/>
                    </a:cubicBezTo>
                    <a:cubicBezTo>
                      <a:pt x="7" y="178"/>
                      <a:pt x="0" y="210"/>
                      <a:pt x="0" y="242"/>
                    </a:cubicBezTo>
                    <a:cubicBezTo>
                      <a:pt x="0" y="275"/>
                      <a:pt x="7" y="307"/>
                      <a:pt x="19" y="337"/>
                    </a:cubicBezTo>
                    <a:cubicBezTo>
                      <a:pt x="32" y="366"/>
                      <a:pt x="49" y="392"/>
                      <a:pt x="71" y="414"/>
                    </a:cubicBezTo>
                    <a:cubicBezTo>
                      <a:pt x="94" y="436"/>
                      <a:pt x="120" y="454"/>
                      <a:pt x="148" y="466"/>
                    </a:cubicBezTo>
                    <a:cubicBezTo>
                      <a:pt x="178" y="479"/>
                      <a:pt x="210" y="485"/>
                      <a:pt x="243" y="485"/>
                    </a:cubicBezTo>
                    <a:cubicBezTo>
                      <a:pt x="276" y="485"/>
                      <a:pt x="307" y="479"/>
                      <a:pt x="337" y="466"/>
                    </a:cubicBezTo>
                    <a:cubicBezTo>
                      <a:pt x="366" y="454"/>
                      <a:pt x="392" y="436"/>
                      <a:pt x="414" y="414"/>
                    </a:cubicBezTo>
                    <a:cubicBezTo>
                      <a:pt x="437" y="392"/>
                      <a:pt x="454" y="366"/>
                      <a:pt x="466" y="337"/>
                    </a:cubicBezTo>
                    <a:cubicBezTo>
                      <a:pt x="479" y="307"/>
                      <a:pt x="485" y="275"/>
                      <a:pt x="485" y="242"/>
                    </a:cubicBezTo>
                    <a:cubicBezTo>
                      <a:pt x="485" y="210"/>
                      <a:pt x="479" y="178"/>
                      <a:pt x="466" y="148"/>
                    </a:cubicBezTo>
                    <a:cubicBezTo>
                      <a:pt x="454" y="119"/>
                      <a:pt x="437" y="93"/>
                      <a:pt x="414" y="71"/>
                    </a:cubicBezTo>
                    <a:cubicBezTo>
                      <a:pt x="392" y="49"/>
                      <a:pt x="366" y="31"/>
                      <a:pt x="337" y="19"/>
                    </a:cubicBezTo>
                    <a:cubicBezTo>
                      <a:pt x="307" y="6"/>
                      <a:pt x="276" y="0"/>
                      <a:pt x="243" y="0"/>
                    </a:cubicBezTo>
                    <a:close/>
                  </a:path>
                </a:pathLst>
              </a:custGeom>
              <a:solidFill>
                <a:srgbClr val="3AA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2499828" y="2157533"/>
              <a:ext cx="1520954" cy="1834478"/>
            </a:xfrm>
            <a:custGeom>
              <a:avLst/>
              <a:gdLst>
                <a:gd name="T0" fmla="*/ 429 w 429"/>
                <a:gd name="T1" fmla="*/ 154 h 581"/>
                <a:gd name="T2" fmla="*/ 429 w 429"/>
                <a:gd name="T3" fmla="*/ 581 h 581"/>
                <a:gd name="T4" fmla="*/ 0 w 429"/>
                <a:gd name="T5" fmla="*/ 581 h 581"/>
                <a:gd name="T6" fmla="*/ 0 w 429"/>
                <a:gd name="T7" fmla="*/ 0 h 581"/>
                <a:gd name="T8" fmla="*/ 275 w 429"/>
                <a:gd name="T9" fmla="*/ 0 h 581"/>
                <a:gd name="T10" fmla="*/ 429 w 429"/>
                <a:gd name="T11" fmla="*/ 154 h 581"/>
                <a:gd name="T12" fmla="*/ 429 w 429"/>
                <a:gd name="T13" fmla="*/ 154 h 581"/>
                <a:gd name="T14" fmla="*/ 279 w 429"/>
                <a:gd name="T15" fmla="*/ 57 h 581"/>
                <a:gd name="T16" fmla="*/ 279 w 429"/>
                <a:gd name="T17" fmla="*/ 150 h 581"/>
                <a:gd name="T18" fmla="*/ 372 w 429"/>
                <a:gd name="T19" fmla="*/ 150 h 581"/>
                <a:gd name="T20" fmla="*/ 279 w 429"/>
                <a:gd name="T21" fmla="*/ 57 h 581"/>
                <a:gd name="T22" fmla="*/ 279 w 429"/>
                <a:gd name="T23" fmla="*/ 57 h 581"/>
                <a:gd name="T24" fmla="*/ 242 w 429"/>
                <a:gd name="T25" fmla="*/ 38 h 581"/>
                <a:gd name="T26" fmla="*/ 35 w 429"/>
                <a:gd name="T27" fmla="*/ 38 h 581"/>
                <a:gd name="T28" fmla="*/ 35 w 429"/>
                <a:gd name="T29" fmla="*/ 543 h 581"/>
                <a:gd name="T30" fmla="*/ 391 w 429"/>
                <a:gd name="T31" fmla="*/ 543 h 581"/>
                <a:gd name="T32" fmla="*/ 391 w 429"/>
                <a:gd name="T33" fmla="*/ 188 h 581"/>
                <a:gd name="T34" fmla="*/ 242 w 429"/>
                <a:gd name="T35" fmla="*/ 188 h 581"/>
                <a:gd name="T36" fmla="*/ 242 w 429"/>
                <a:gd name="T37" fmla="*/ 38 h 581"/>
                <a:gd name="T38" fmla="*/ 242 w 429"/>
                <a:gd name="T39" fmla="*/ 38 h 581"/>
                <a:gd name="T40" fmla="*/ 73 w 429"/>
                <a:gd name="T41" fmla="*/ 486 h 581"/>
                <a:gd name="T42" fmla="*/ 353 w 429"/>
                <a:gd name="T43" fmla="*/ 486 h 581"/>
                <a:gd name="T44" fmla="*/ 353 w 429"/>
                <a:gd name="T45" fmla="*/ 451 h 581"/>
                <a:gd name="T46" fmla="*/ 73 w 429"/>
                <a:gd name="T47" fmla="*/ 451 h 581"/>
                <a:gd name="T48" fmla="*/ 73 w 429"/>
                <a:gd name="T49" fmla="*/ 486 h 581"/>
                <a:gd name="T50" fmla="*/ 73 w 429"/>
                <a:gd name="T51" fmla="*/ 486 h 581"/>
                <a:gd name="T52" fmla="*/ 73 w 429"/>
                <a:gd name="T53" fmla="*/ 413 h 581"/>
                <a:gd name="T54" fmla="*/ 353 w 429"/>
                <a:gd name="T55" fmla="*/ 413 h 581"/>
                <a:gd name="T56" fmla="*/ 353 w 429"/>
                <a:gd name="T57" fmla="*/ 375 h 581"/>
                <a:gd name="T58" fmla="*/ 73 w 429"/>
                <a:gd name="T59" fmla="*/ 375 h 581"/>
                <a:gd name="T60" fmla="*/ 73 w 429"/>
                <a:gd name="T61" fmla="*/ 413 h 581"/>
                <a:gd name="T62" fmla="*/ 73 w 429"/>
                <a:gd name="T63" fmla="*/ 413 h 581"/>
                <a:gd name="T64" fmla="*/ 73 w 429"/>
                <a:gd name="T65" fmla="*/ 337 h 581"/>
                <a:gd name="T66" fmla="*/ 353 w 429"/>
                <a:gd name="T67" fmla="*/ 337 h 581"/>
                <a:gd name="T68" fmla="*/ 353 w 429"/>
                <a:gd name="T69" fmla="*/ 299 h 581"/>
                <a:gd name="T70" fmla="*/ 73 w 429"/>
                <a:gd name="T71" fmla="*/ 299 h 581"/>
                <a:gd name="T72" fmla="*/ 73 w 429"/>
                <a:gd name="T73" fmla="*/ 337 h 581"/>
                <a:gd name="T74" fmla="*/ 73 w 429"/>
                <a:gd name="T75" fmla="*/ 337 h 581"/>
                <a:gd name="T76" fmla="*/ 73 w 429"/>
                <a:gd name="T77" fmla="*/ 261 h 581"/>
                <a:gd name="T78" fmla="*/ 353 w 429"/>
                <a:gd name="T79" fmla="*/ 261 h 581"/>
                <a:gd name="T80" fmla="*/ 353 w 429"/>
                <a:gd name="T81" fmla="*/ 226 h 581"/>
                <a:gd name="T82" fmla="*/ 73 w 429"/>
                <a:gd name="T83" fmla="*/ 226 h 581"/>
                <a:gd name="T84" fmla="*/ 73 w 429"/>
                <a:gd name="T85" fmla="*/ 261 h 581"/>
                <a:gd name="T86" fmla="*/ 73 w 429"/>
                <a:gd name="T87" fmla="*/ 261 h 581"/>
                <a:gd name="T88" fmla="*/ 73 w 429"/>
                <a:gd name="T89" fmla="*/ 188 h 581"/>
                <a:gd name="T90" fmla="*/ 204 w 429"/>
                <a:gd name="T91" fmla="*/ 188 h 581"/>
                <a:gd name="T92" fmla="*/ 204 w 429"/>
                <a:gd name="T93" fmla="*/ 150 h 581"/>
                <a:gd name="T94" fmla="*/ 73 w 429"/>
                <a:gd name="T95" fmla="*/ 150 h 581"/>
                <a:gd name="T96" fmla="*/ 73 w 429"/>
                <a:gd name="T97" fmla="*/ 188 h 581"/>
                <a:gd name="T98" fmla="*/ 73 w 429"/>
                <a:gd name="T99" fmla="*/ 188 h 581"/>
                <a:gd name="T100" fmla="*/ 73 w 429"/>
                <a:gd name="T101" fmla="*/ 112 h 581"/>
                <a:gd name="T102" fmla="*/ 204 w 429"/>
                <a:gd name="T103" fmla="*/ 112 h 581"/>
                <a:gd name="T104" fmla="*/ 204 w 429"/>
                <a:gd name="T105" fmla="*/ 76 h 581"/>
                <a:gd name="T106" fmla="*/ 73 w 429"/>
                <a:gd name="T107" fmla="*/ 76 h 581"/>
                <a:gd name="T108" fmla="*/ 73 w 429"/>
                <a:gd name="T109" fmla="*/ 11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9" h="581">
                  <a:moveTo>
                    <a:pt x="429" y="154"/>
                  </a:moveTo>
                  <a:lnTo>
                    <a:pt x="429" y="581"/>
                  </a:lnTo>
                  <a:lnTo>
                    <a:pt x="0" y="581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429" y="154"/>
                  </a:lnTo>
                  <a:lnTo>
                    <a:pt x="429" y="154"/>
                  </a:lnTo>
                  <a:close/>
                  <a:moveTo>
                    <a:pt x="279" y="57"/>
                  </a:moveTo>
                  <a:lnTo>
                    <a:pt x="279" y="150"/>
                  </a:lnTo>
                  <a:lnTo>
                    <a:pt x="372" y="150"/>
                  </a:lnTo>
                  <a:lnTo>
                    <a:pt x="279" y="57"/>
                  </a:lnTo>
                  <a:lnTo>
                    <a:pt x="279" y="57"/>
                  </a:lnTo>
                  <a:close/>
                  <a:moveTo>
                    <a:pt x="242" y="38"/>
                  </a:moveTo>
                  <a:lnTo>
                    <a:pt x="35" y="38"/>
                  </a:lnTo>
                  <a:lnTo>
                    <a:pt x="35" y="543"/>
                  </a:lnTo>
                  <a:lnTo>
                    <a:pt x="391" y="543"/>
                  </a:lnTo>
                  <a:lnTo>
                    <a:pt x="391" y="188"/>
                  </a:lnTo>
                  <a:lnTo>
                    <a:pt x="242" y="188"/>
                  </a:lnTo>
                  <a:lnTo>
                    <a:pt x="242" y="38"/>
                  </a:lnTo>
                  <a:lnTo>
                    <a:pt x="242" y="38"/>
                  </a:lnTo>
                  <a:close/>
                  <a:moveTo>
                    <a:pt x="73" y="486"/>
                  </a:moveTo>
                  <a:lnTo>
                    <a:pt x="353" y="486"/>
                  </a:lnTo>
                  <a:lnTo>
                    <a:pt x="353" y="451"/>
                  </a:lnTo>
                  <a:lnTo>
                    <a:pt x="73" y="451"/>
                  </a:lnTo>
                  <a:lnTo>
                    <a:pt x="73" y="486"/>
                  </a:lnTo>
                  <a:lnTo>
                    <a:pt x="73" y="486"/>
                  </a:lnTo>
                  <a:close/>
                  <a:moveTo>
                    <a:pt x="73" y="413"/>
                  </a:moveTo>
                  <a:lnTo>
                    <a:pt x="353" y="413"/>
                  </a:lnTo>
                  <a:lnTo>
                    <a:pt x="353" y="375"/>
                  </a:lnTo>
                  <a:lnTo>
                    <a:pt x="73" y="375"/>
                  </a:lnTo>
                  <a:lnTo>
                    <a:pt x="73" y="413"/>
                  </a:lnTo>
                  <a:lnTo>
                    <a:pt x="73" y="413"/>
                  </a:lnTo>
                  <a:close/>
                  <a:moveTo>
                    <a:pt x="73" y="337"/>
                  </a:moveTo>
                  <a:lnTo>
                    <a:pt x="353" y="337"/>
                  </a:lnTo>
                  <a:lnTo>
                    <a:pt x="353" y="299"/>
                  </a:lnTo>
                  <a:lnTo>
                    <a:pt x="73" y="299"/>
                  </a:lnTo>
                  <a:lnTo>
                    <a:pt x="73" y="337"/>
                  </a:lnTo>
                  <a:lnTo>
                    <a:pt x="73" y="337"/>
                  </a:lnTo>
                  <a:close/>
                  <a:moveTo>
                    <a:pt x="73" y="261"/>
                  </a:moveTo>
                  <a:lnTo>
                    <a:pt x="353" y="261"/>
                  </a:lnTo>
                  <a:lnTo>
                    <a:pt x="353" y="226"/>
                  </a:lnTo>
                  <a:lnTo>
                    <a:pt x="73" y="226"/>
                  </a:lnTo>
                  <a:lnTo>
                    <a:pt x="73" y="261"/>
                  </a:lnTo>
                  <a:lnTo>
                    <a:pt x="73" y="261"/>
                  </a:lnTo>
                  <a:close/>
                  <a:moveTo>
                    <a:pt x="73" y="188"/>
                  </a:moveTo>
                  <a:lnTo>
                    <a:pt x="204" y="188"/>
                  </a:lnTo>
                  <a:lnTo>
                    <a:pt x="204" y="150"/>
                  </a:lnTo>
                  <a:lnTo>
                    <a:pt x="73" y="150"/>
                  </a:lnTo>
                  <a:lnTo>
                    <a:pt x="73" y="188"/>
                  </a:lnTo>
                  <a:lnTo>
                    <a:pt x="73" y="188"/>
                  </a:lnTo>
                  <a:close/>
                  <a:moveTo>
                    <a:pt x="73" y="112"/>
                  </a:moveTo>
                  <a:lnTo>
                    <a:pt x="204" y="112"/>
                  </a:lnTo>
                  <a:lnTo>
                    <a:pt x="204" y="76"/>
                  </a:lnTo>
                  <a:lnTo>
                    <a:pt x="73" y="76"/>
                  </a:lnTo>
                  <a:lnTo>
                    <a:pt x="73" y="112"/>
                  </a:lnTo>
                  <a:close/>
                </a:path>
              </a:pathLst>
            </a:custGeom>
            <a:solidFill>
              <a:srgbClr val="3AA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文本框 44"/>
            <p:cNvSpPr txBox="1"/>
            <p:nvPr/>
          </p:nvSpPr>
          <p:spPr>
            <a:xfrm>
              <a:off x="2329566" y="4065157"/>
              <a:ext cx="1861482" cy="1086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 smtClean="0">
                  <a:latin typeface="宋体" pitchFamily="2" charset="-122"/>
                  <a:ea typeface="宋体" pitchFamily="2" charset="-122"/>
                  <a:cs typeface="Microsoft YaHei" charset="-122"/>
                </a:rPr>
                <a:t>目录</a:t>
              </a:r>
              <a:endParaRPr lang="zh-CN" altLang="en-US" sz="4800" b="1" dirty="0">
                <a:latin typeface="宋体" pitchFamily="2" charset="-122"/>
                <a:ea typeface="宋体" pitchFamily="2" charset="-122"/>
                <a:cs typeface="Microsoft YaHei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6248" y="714356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一、帐号注册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二、角色功能权限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三、帐号信息初始化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四、采购管理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五、结账管理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六、其他功能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五、结账管理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16477"/>
            <a:ext cx="8572559" cy="4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20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5.1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平台统一结账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71678"/>
            <a:ext cx="9193456" cy="43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871543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平台定期统一结算，老师在线点击“确认结账单”即可完成结算，无需再办理其他报销手续。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21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六、其他功能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22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订单查询功能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5959"/>
            <a:ext cx="9168794" cy="41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0721"/>
            <a:ext cx="9105599" cy="40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结账单查询功能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23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715436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查看以往每次结账的详细信息。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386"/>
            <a:ext cx="9198449" cy="40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经费统计功能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24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统计每张经费卡的详细采购信息，方便老师后期项目审计。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推荐供货商功能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71543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学校师生注册平台并成功登陆平台后，可使用平台首页下方“推荐供货商”功能向平台推荐课题组合作的优质供货商。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22409"/>
            <a:ext cx="9144000" cy="34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25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368" y="2590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100" dirty="0" smtClean="0"/>
              <a:t>6.5 </a:t>
            </a:r>
            <a:r>
              <a:rPr lang="zh-CN" altLang="en-US" sz="3100" dirty="0" smtClean="0"/>
              <a:t>代付功能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步骤：</a:t>
            </a:r>
            <a:r>
              <a:rPr lang="en-US" altLang="zh-CN" sz="2800" dirty="0" smtClean="0"/>
              <a:t>1.</a:t>
            </a:r>
            <a:r>
              <a:rPr lang="zh-CN" altLang="en-US" sz="2800" dirty="0" smtClean="0"/>
              <a:t>按常规程序选用</a:t>
            </a:r>
            <a:r>
              <a:rPr lang="en-US" altLang="zh-CN" sz="2800" dirty="0" smtClean="0"/>
              <a:t>PI</a:t>
            </a:r>
            <a:r>
              <a:rPr lang="zh-CN" altLang="en-US" sz="2800" dirty="0" smtClean="0"/>
              <a:t>个人经费卡下单；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             2.</a:t>
            </a:r>
            <a:r>
              <a:rPr lang="zh-CN" altLang="en-US" sz="2800" dirty="0" smtClean="0"/>
              <a:t>结算时，在</a:t>
            </a:r>
            <a:r>
              <a:rPr lang="en-US" altLang="zh-CN" sz="2800" dirty="0" smtClean="0"/>
              <a:t>【</a:t>
            </a:r>
            <a:r>
              <a:rPr lang="zh-CN" altLang="en-US" sz="2800" dirty="0" smtClean="0"/>
              <a:t>结账管理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“待结账”选项中可看到待结账单，“确认结账单”右侧下拉箭头点开“申请代付”。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71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3.</a:t>
            </a:r>
            <a:r>
              <a:rPr lang="zh-CN" altLang="en-US" sz="2800" dirty="0" smtClean="0"/>
              <a:t>填写代付课题组名称例：如青年提升计划使用</a:t>
            </a:r>
            <a:r>
              <a:rPr lang="en-US" altLang="zh-CN" sz="2800" dirty="0" smtClean="0"/>
              <a:t>0070-L01001</a:t>
            </a:r>
            <a:r>
              <a:rPr lang="zh-CN" altLang="en-US" sz="2800" dirty="0" smtClean="0"/>
              <a:t>或</a:t>
            </a:r>
            <a:r>
              <a:rPr lang="en-US" altLang="zh-CN" sz="2800" dirty="0" smtClean="0"/>
              <a:t>Z03101</a:t>
            </a:r>
            <a:r>
              <a:rPr lang="zh-CN" altLang="en-US" sz="2800" dirty="0" smtClean="0"/>
              <a:t>填写</a:t>
            </a:r>
            <a:r>
              <a:rPr lang="en-US" altLang="zh-CN" sz="2800" dirty="0" smtClean="0"/>
              <a:t>RG01493-</a:t>
            </a:r>
            <a:r>
              <a:rPr lang="zh-CN" altLang="en-US" sz="2800" dirty="0" smtClean="0"/>
              <a:t>谢莉萍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4.</a:t>
            </a:r>
            <a:r>
              <a:rPr lang="zh-CN" altLang="en-US" sz="2800" dirty="0" smtClean="0"/>
              <a:t>选择好代付明细内容 </a:t>
            </a:r>
            <a:r>
              <a:rPr lang="zh-CN" altLang="en-US" sz="2800" b="1" dirty="0" smtClean="0"/>
              <a:t>“已确认，立即申请”</a:t>
            </a:r>
            <a:r>
              <a:rPr lang="zh-CN" altLang="en-US" sz="2800" dirty="0" smtClean="0"/>
              <a:t>即可。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0624"/>
            <a:ext cx="8054997" cy="446668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92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28</a:t>
            </a:fld>
            <a:endParaRPr lang="zh-CN" altLang="en-US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480" y="836712"/>
            <a:ext cx="5785040" cy="60212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188640"/>
            <a:ext cx="3151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6.6.1 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自购备案功能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626" y="764704"/>
            <a:ext cx="6016702" cy="6083662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5536" y="126624"/>
            <a:ext cx="463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6.6.2 </a:t>
            </a: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自购备案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功能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1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36776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一、帐号注册</a:t>
            </a:r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90701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平台网址：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https://clxg.xmu.edu.cn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注册方式：统一身份认证登陆、登录后再按提示进行注册。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注册审批：课题组负责人（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）注册需通过学院管理员或学校管理员审批；课题组成员注册需课题组负责人（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）审批。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3</a:t>
            </a:fld>
            <a:endParaRPr lang="zh-CN" alt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198085"/>
            <a:ext cx="9144032" cy="27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85992"/>
            <a:ext cx="9144000" cy="457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32649"/>
            <a:ext cx="8677077" cy="55348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188640"/>
            <a:ext cx="6383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6.6.3 </a:t>
            </a: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自购备案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功</a:t>
            </a:r>
            <a:r>
              <a:rPr lang="zh-C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能（采资一体化平台）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90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1520" y="260648"/>
            <a:ext cx="578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6.6.3 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个人报账（如遇结题等紧急情况需快速报账可用）</a:t>
            </a:r>
            <a:endParaRPr lang="zh-CN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9342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897" y="377825"/>
            <a:ext cx="8229600" cy="114300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409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tx2">
                    <a:lumMod val="75000"/>
                  </a:schemeClr>
                </a:solidFill>
              </a:rPr>
              <a:t>谢谢大家</a:t>
            </a:r>
            <a:endParaRPr lang="zh-CN" alt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7" y="3252804"/>
            <a:ext cx="4882701" cy="21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灯片编号占位符 6"/>
          <p:cNvSpPr txBox="1">
            <a:spLocks/>
          </p:cNvSpPr>
          <p:nvPr/>
        </p:nvSpPr>
        <p:spPr>
          <a:xfrm>
            <a:off x="6572264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8" y="1285860"/>
            <a:ext cx="4857752" cy="16852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119171"/>
            <a:ext cx="4714909" cy="53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952" y="1142984"/>
            <a:ext cx="41210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课题组负责人注册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6"/>
          <p:cNvSpPr txBox="1">
            <a:spLocks/>
          </p:cNvSpPr>
          <p:nvPr/>
        </p:nvSpPr>
        <p:spPr>
          <a:xfrm>
            <a:off x="6572264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8" y="1071546"/>
            <a:ext cx="4643438" cy="16852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1071547"/>
            <a:ext cx="40474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725" y="3000372"/>
            <a:ext cx="5924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1.5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课题组成员注册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二、角色功能权限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433" y="1428736"/>
            <a:ext cx="8150778" cy="4783600"/>
            <a:chOff x="630238" y="1061921"/>
            <a:chExt cx="7446967" cy="4745031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620838" y="1749956"/>
              <a:ext cx="5530850" cy="2743200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392238" y="1061921"/>
              <a:ext cx="5791200" cy="5746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64314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3200" b="1" dirty="0" smtClean="0">
                  <a:latin typeface="宋体" pitchFamily="2" charset="-122"/>
                  <a:ea typeface="宋体" pitchFamily="2" charset="-122"/>
                </a:rPr>
                <a:t>课题组</a:t>
              </a:r>
              <a:endParaRPr lang="en-US" altLang="zh-CN" sz="3200" b="1" dirty="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630238" y="3736852"/>
              <a:ext cx="1579563" cy="2070100"/>
              <a:chOff x="576" y="2476"/>
              <a:chExt cx="995" cy="1304"/>
            </a:xfrm>
          </p:grpSpPr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576" y="2476"/>
                <a:ext cx="936" cy="954"/>
                <a:chOff x="624" y="1584"/>
                <a:chExt cx="1248" cy="1296"/>
              </a:xfrm>
            </p:grpSpPr>
            <p:grpSp>
              <p:nvGrpSpPr>
                <p:cNvPr id="32" name="Group 8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3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35" name="Freeform 1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gray">
                <a:xfrm>
                  <a:off x="842" y="2088"/>
                  <a:ext cx="736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latin typeface="宋体" pitchFamily="2" charset="-122"/>
                      <a:ea typeface="宋体" pitchFamily="2" charset="-122"/>
                    </a:rPr>
                    <a:t>负责人</a:t>
                  </a:r>
                  <a:endParaRPr lang="en-US" altLang="zh-CN" sz="2000" b="1" dirty="0" smtClean="0">
                    <a:latin typeface="宋体" pitchFamily="2" charset="-122"/>
                    <a:ea typeface="宋体" pitchFamily="2" charset="-122"/>
                  </a:endParaRPr>
                </a:p>
                <a:p>
                  <a:pPr algn="ctr" eaLnBrk="0" hangingPunct="0">
                    <a:defRPr/>
                  </a:pPr>
                  <a:r>
                    <a:rPr lang="en-US" altLang="zh-CN" sz="2000" b="1" dirty="0" smtClean="0">
                      <a:latin typeface="宋体" pitchFamily="2" charset="-122"/>
                      <a:ea typeface="宋体" pitchFamily="2" charset="-122"/>
                    </a:rPr>
                    <a:t>PI</a:t>
                  </a:r>
                  <a:endParaRPr lang="en-US" altLang="zh-CN" sz="2000" b="1" dirty="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31" name="Oval 12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2613262" y="3717802"/>
              <a:ext cx="1585909" cy="2070100"/>
              <a:chOff x="2392" y="2476"/>
              <a:chExt cx="999" cy="1304"/>
            </a:xfrm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2392" y="2476"/>
                <a:ext cx="960" cy="958"/>
                <a:chOff x="3087" y="1920"/>
                <a:chExt cx="1680" cy="1680"/>
              </a:xfrm>
            </p:grpSpPr>
            <p:sp>
              <p:nvSpPr>
                <p:cNvPr id="28" name="Oval 15"/>
                <p:cNvSpPr>
                  <a:spLocks noChangeArrowheads="1"/>
                </p:cNvSpPr>
                <p:nvPr/>
              </p:nvSpPr>
              <p:spPr bwMode="gray">
                <a:xfrm>
                  <a:off x="3087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gray">
                <a:xfrm>
                  <a:off x="3245" y="1948"/>
                  <a:ext cx="1295" cy="63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gray">
              <a:xfrm>
                <a:off x="2420" y="2936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>
                    <a:latin typeface="宋体" pitchFamily="2" charset="-122"/>
                    <a:ea typeface="宋体" pitchFamily="2" charset="-122"/>
                  </a:rPr>
                  <a:t>科秘</a:t>
                </a:r>
                <a:endParaRPr lang="en-US" altLang="zh-CN" sz="2000" b="1" dirty="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gray">
              <a:xfrm>
                <a:off x="239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6497642" y="3673354"/>
              <a:ext cx="1579563" cy="2114551"/>
              <a:chOff x="4272" y="2448"/>
              <a:chExt cx="995" cy="1332"/>
            </a:xfrm>
          </p:grpSpPr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4272" y="2448"/>
                <a:ext cx="960" cy="965"/>
                <a:chOff x="2400" y="1488"/>
                <a:chExt cx="1152" cy="1152"/>
              </a:xfrm>
            </p:grpSpPr>
            <p:grpSp>
              <p:nvGrpSpPr>
                <p:cNvPr id="21" name="Group 27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23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4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sp>
              <p:nvSpPr>
                <p:cNvPr id="22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2751" y="2025"/>
                  <a:ext cx="4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latin typeface="宋体" pitchFamily="2" charset="-122"/>
                      <a:ea typeface="宋体" pitchFamily="2" charset="-122"/>
                    </a:rPr>
                    <a:t>成员</a:t>
                  </a:r>
                  <a:endParaRPr lang="en-US" altLang="zh-CN" sz="2000" b="1" dirty="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4574540" y="3695128"/>
              <a:ext cx="1524000" cy="1531938"/>
              <a:chOff x="2400" y="1488"/>
              <a:chExt cx="1152" cy="1152"/>
            </a:xfrm>
          </p:grpSpPr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16" name="Text Box 30"/>
              <p:cNvSpPr txBox="1">
                <a:spLocks noChangeArrowheads="1"/>
              </p:cNvSpPr>
              <p:nvPr/>
            </p:nvSpPr>
            <p:spPr bwMode="gray">
              <a:xfrm>
                <a:off x="2620" y="2025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 smtClean="0">
                    <a:latin typeface="宋体" pitchFamily="2" charset="-122"/>
                    <a:ea typeface="宋体" pitchFamily="2" charset="-122"/>
                  </a:rPr>
                  <a:t>采购员</a:t>
                </a:r>
                <a:endParaRPr lang="en-US" altLang="zh-CN" sz="2000" b="1" dirty="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6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二、角色功能权限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371593"/>
          <a:ext cx="9144000" cy="4843491"/>
        </p:xfrm>
        <a:graphic>
          <a:graphicData uri="http://schemas.openxmlformats.org/drawingml/2006/table">
            <a:tbl>
              <a:tblPr/>
              <a:tblGrid>
                <a:gridCol w="2046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3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4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4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4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功能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角色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PI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科秘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采购员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成员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搜索商品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加入购物车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提交订单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全部订单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个人订单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个人订单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结账管理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课题经费管理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申请加入课题组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成员管理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个人信息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收货地址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7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31708" cy="28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三、帐号信息初始化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3946"/>
            <a:ext cx="9144000" cy="4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8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9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课题经费管理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平台与财务系统实现对接，直接读取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项目经费信息。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可以设置每张经费卡是否“可用”，同时还可以给每张卡进行授权。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2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1351</Words>
  <Application>Microsoft Office PowerPoint</Application>
  <PresentationFormat>全屏显示(4:3)</PresentationFormat>
  <Paragraphs>159</Paragraphs>
  <Slides>32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厦门大学 试剂耗材询购平台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6.5 代付功能 </vt:lpstr>
      <vt:lpstr>3.填写代付课题组名称例：如青年提升计划使用0070-L01001或Z03101填写RG01493-谢莉萍 4.选择好代付明细内容 “已确认，立即申请”即可。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厦门大学 试剂材料询购平台</dc:title>
  <dc:creator>zhuoyinan</dc:creator>
  <cp:lastModifiedBy>陈珊珊</cp:lastModifiedBy>
  <cp:revision>99</cp:revision>
  <dcterms:created xsi:type="dcterms:W3CDTF">2019-10-22T02:23:06Z</dcterms:created>
  <dcterms:modified xsi:type="dcterms:W3CDTF">2021-11-01T08:25:41Z</dcterms:modified>
</cp:coreProperties>
</file>